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9" r:id="rId4"/>
    <p:sldId id="257" r:id="rId5"/>
    <p:sldId id="258" r:id="rId6"/>
    <p:sldId id="261" r:id="rId7"/>
    <p:sldId id="262" r:id="rId8"/>
    <p:sldId id="270" r:id="rId9"/>
    <p:sldId id="263" r:id="rId10"/>
    <p:sldId id="271" r:id="rId11"/>
    <p:sldId id="259" r:id="rId12"/>
    <p:sldId id="260" r:id="rId13"/>
    <p:sldId id="264" r:id="rId14"/>
    <p:sldId id="265" r:id="rId15"/>
    <p:sldId id="272" r:id="rId16"/>
    <p:sldId id="274" r:id="rId17"/>
    <p:sldId id="273" r:id="rId18"/>
    <p:sldId id="275" r:id="rId19"/>
    <p:sldId id="276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EDA38-4813-46D7-BDCF-62D4D40D92DC}" type="datetimeFigureOut">
              <a:rPr lang="nl-NL" smtClean="0"/>
              <a:t>20-8-2022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BB641-3DE1-4C26-88EC-CA6A5B60CA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2017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EDA38-4813-46D7-BDCF-62D4D40D92DC}" type="datetimeFigureOut">
              <a:rPr lang="nl-NL" smtClean="0"/>
              <a:t>20-8-2022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BB641-3DE1-4C26-88EC-CA6A5B60CA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5500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EDA38-4813-46D7-BDCF-62D4D40D92DC}" type="datetimeFigureOut">
              <a:rPr lang="nl-NL" smtClean="0"/>
              <a:t>20-8-2022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BB641-3DE1-4C26-88EC-CA6A5B60CA06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7122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EDA38-4813-46D7-BDCF-62D4D40D92DC}" type="datetimeFigureOut">
              <a:rPr lang="nl-NL" smtClean="0"/>
              <a:t>20-8-2022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BB641-3DE1-4C26-88EC-CA6A5B60CA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65252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EDA38-4813-46D7-BDCF-62D4D40D92DC}" type="datetimeFigureOut">
              <a:rPr lang="nl-NL" smtClean="0"/>
              <a:t>20-8-2022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BB641-3DE1-4C26-88EC-CA6A5B60CA06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6535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EDA38-4813-46D7-BDCF-62D4D40D92DC}" type="datetimeFigureOut">
              <a:rPr lang="nl-NL" smtClean="0"/>
              <a:t>20-8-2022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BB641-3DE1-4C26-88EC-CA6A5B60CA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9042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EDA38-4813-46D7-BDCF-62D4D40D92DC}" type="datetimeFigureOut">
              <a:rPr lang="nl-NL" smtClean="0"/>
              <a:t>20-8-2022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BB641-3DE1-4C26-88EC-CA6A5B60CA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7190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EDA38-4813-46D7-BDCF-62D4D40D92DC}" type="datetimeFigureOut">
              <a:rPr lang="nl-NL" smtClean="0"/>
              <a:t>20-8-2022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BB641-3DE1-4C26-88EC-CA6A5B60CA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7446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EDA38-4813-46D7-BDCF-62D4D40D92DC}" type="datetimeFigureOut">
              <a:rPr lang="nl-NL" smtClean="0"/>
              <a:t>20-8-2022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BB641-3DE1-4C26-88EC-CA6A5B60CA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4043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EDA38-4813-46D7-BDCF-62D4D40D92DC}" type="datetimeFigureOut">
              <a:rPr lang="nl-NL" smtClean="0"/>
              <a:t>20-8-2022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BB641-3DE1-4C26-88EC-CA6A5B60CA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565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EDA38-4813-46D7-BDCF-62D4D40D92DC}" type="datetimeFigureOut">
              <a:rPr lang="nl-NL" smtClean="0"/>
              <a:t>20-8-2022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BB641-3DE1-4C26-88EC-CA6A5B60CA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4559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EDA38-4813-46D7-BDCF-62D4D40D92DC}" type="datetimeFigureOut">
              <a:rPr lang="nl-NL" smtClean="0"/>
              <a:t>20-8-2022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BB641-3DE1-4C26-88EC-CA6A5B60CA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1784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EDA38-4813-46D7-BDCF-62D4D40D92DC}" type="datetimeFigureOut">
              <a:rPr lang="nl-NL" smtClean="0"/>
              <a:t>20-8-2022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BB641-3DE1-4C26-88EC-CA6A5B60CA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564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EDA38-4813-46D7-BDCF-62D4D40D92DC}" type="datetimeFigureOut">
              <a:rPr lang="nl-NL" smtClean="0"/>
              <a:t>20-8-2022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BB641-3DE1-4C26-88EC-CA6A5B60CA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7881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EDA38-4813-46D7-BDCF-62D4D40D92DC}" type="datetimeFigureOut">
              <a:rPr lang="nl-NL" smtClean="0"/>
              <a:t>20-8-2022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BB641-3DE1-4C26-88EC-CA6A5B60CA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2494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EDA38-4813-46D7-BDCF-62D4D40D92DC}" type="datetimeFigureOut">
              <a:rPr lang="nl-NL" smtClean="0"/>
              <a:t>20-8-2022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BB641-3DE1-4C26-88EC-CA6A5B60CA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4538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EDA38-4813-46D7-BDCF-62D4D40D92DC}" type="datetimeFigureOut">
              <a:rPr lang="nl-NL" smtClean="0"/>
              <a:t>20-8-2022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4BB641-3DE1-4C26-88EC-CA6A5B60CA0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3617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06E356-B672-AA80-2073-5E81088DBD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Voorkomen van ongevallen en EHBO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56D7813-BF31-F6C7-E947-881DD5316E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5: Hoofdstuk 6 breuken en verstuikingen </a:t>
            </a:r>
          </a:p>
        </p:txBody>
      </p:sp>
    </p:spTree>
    <p:extLst>
      <p:ext uri="{BB962C8B-B14F-4D97-AF65-F5344CB8AC3E}">
        <p14:creationId xmlns:p14="http://schemas.microsoft.com/office/powerpoint/2010/main" val="2071312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C5E431-32EB-4185-A33B-FDB3C7C2C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Behandeling verstuiking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98C500-8E8B-EBCA-5DDA-E98C59536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Twijfel je over de ernst? Behandel het letsel dan als een botbreuk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Koel 10 tot 20 minuten onder lauw water of met een </a:t>
            </a:r>
            <a:r>
              <a:rPr lang="nl-NL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coldpack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gewikkeld in een theedoek. 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kunt een steunverband aanleggen als ondersteuning van het gewricht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Laat een slachtoffer niet steunen op het lichaamsdeel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dirty="0"/>
          </a:p>
        </p:txBody>
      </p:sp>
      <p:pic>
        <p:nvPicPr>
          <p:cNvPr id="18434" name="Picture 2" descr="Een drukverband aanbrengen bij een verzwikte enkel - video tutorial | EHBO  video tutorials">
            <a:extLst>
              <a:ext uri="{FF2B5EF4-FFF2-40B4-BE49-F238E27FC236}">
                <a16:creationId xmlns:a16="http://schemas.microsoft.com/office/drawing/2014/main" id="{CF6352DC-5049-CE47-3AE9-B3D135CC4D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9024" y="4100975"/>
            <a:ext cx="3495675" cy="244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570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B545C9-7591-957C-31D0-D41872F1B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Botbreuken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330017-EDFF-D05D-7909-FF8505D541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bot is beschadigd</a:t>
            </a:r>
          </a:p>
          <a:p>
            <a:r>
              <a:rPr lang="nl-NL" dirty="0"/>
              <a:t>Verschillende typen breuken:</a:t>
            </a:r>
          </a:p>
          <a:p>
            <a:pPr lvl="1"/>
            <a:r>
              <a:rPr lang="nl-NL" dirty="0"/>
              <a:t>Scheurtje in het bot</a:t>
            </a:r>
          </a:p>
          <a:p>
            <a:pPr lvl="1"/>
            <a:r>
              <a:rPr lang="nl-NL" dirty="0"/>
              <a:t>Bot (deels) door</a:t>
            </a:r>
          </a:p>
          <a:p>
            <a:pPr lvl="1"/>
            <a:r>
              <a:rPr lang="nl-NL" dirty="0"/>
              <a:t>Open botbreuk </a:t>
            </a:r>
          </a:p>
        </p:txBody>
      </p:sp>
      <p:pic>
        <p:nvPicPr>
          <p:cNvPr id="6146" name="Picture 2" descr="Hoe herken je een botbreuk | SAP Advocaten">
            <a:extLst>
              <a:ext uri="{FF2B5EF4-FFF2-40B4-BE49-F238E27FC236}">
                <a16:creationId xmlns:a16="http://schemas.microsoft.com/office/drawing/2014/main" id="{945AC649-EC8B-D7A9-A09E-B105125E2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3005138"/>
            <a:ext cx="3267075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Traumatologie | AZ Klina">
            <a:extLst>
              <a:ext uri="{FF2B5EF4-FFF2-40B4-BE49-F238E27FC236}">
                <a16:creationId xmlns:a16="http://schemas.microsoft.com/office/drawing/2014/main" id="{EDA2756D-8471-0198-6739-C3F19C124E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9725" y="328613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Eerste hulp verlenen bij een open botbreuk - wikiHow">
            <a:extLst>
              <a:ext uri="{FF2B5EF4-FFF2-40B4-BE49-F238E27FC236}">
                <a16:creationId xmlns:a16="http://schemas.microsoft.com/office/drawing/2014/main" id="{2B22377C-4E68-AAAC-C8EC-951C73416F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0162" y="485775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372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D4A6F2-6D7E-A073-D254-7B4F0FCEE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Symptomen van een botbreuk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4CB5A8-ACE9-AFB7-6725-6D5658B23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Er is sprake van pijn, zwelling en verkleuring van de huid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Het lichaamsdeel kan in een abnormale stand staan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Het lichaamsdeel kan niet goed bewogen worden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Het is niet mogelijk op het lichaamsdeel te steunen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Tijdens het breken van het bot kan een krakend geluid te horen zijn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Bij bewegen is er een krakend geluid te horen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Er kan sprake zijn van een wond</a:t>
            </a:r>
          </a:p>
          <a:p>
            <a:endParaRPr lang="nl-NL" dirty="0"/>
          </a:p>
        </p:txBody>
      </p:sp>
      <p:pic>
        <p:nvPicPr>
          <p:cNvPr id="7170" name="Picture 2" descr="Botbreuk - Wikipedia">
            <a:extLst>
              <a:ext uri="{FF2B5EF4-FFF2-40B4-BE49-F238E27FC236}">
                <a16:creationId xmlns:a16="http://schemas.microsoft.com/office/drawing/2014/main" id="{094D0795-057F-F90B-F239-881CBB6B58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079" y="4136362"/>
            <a:ext cx="3176587" cy="2379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4566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1A264E-4CF6-A4B0-2156-89E0E5168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Behandeling botbreuk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6F6B1F1-8383-6F33-FC0B-577076DB3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9251"/>
            <a:ext cx="8596668" cy="4829174"/>
          </a:xfrm>
        </p:spPr>
        <p:txBody>
          <a:bodyPr>
            <a:normAutofit/>
          </a:bodyPr>
          <a:lstStyle/>
          <a:p>
            <a:r>
              <a:rPr lang="nl-NL" dirty="0"/>
              <a:t>Bel 112:</a:t>
            </a:r>
          </a:p>
          <a:p>
            <a:pPr lvl="1"/>
            <a:r>
              <a:rPr lang="nl-NL" dirty="0"/>
              <a:t>Open botbreuken</a:t>
            </a:r>
          </a:p>
          <a:p>
            <a:pPr lvl="1"/>
            <a:r>
              <a:rPr lang="nl-NL" dirty="0"/>
              <a:t>Breuken aan been, heup, bekken en voet</a:t>
            </a:r>
          </a:p>
          <a:p>
            <a:pPr lvl="1"/>
            <a:r>
              <a:rPr lang="nl-NL" dirty="0"/>
              <a:t>Hevige pijn en blauwe plekken en bleke ledematen</a:t>
            </a:r>
          </a:p>
          <a:p>
            <a:r>
              <a:rPr lang="nl-NL" dirty="0"/>
              <a:t>Houd het lichaamsdeel zo stil mogelijk en zorg voor vervoer naar het ziekenhuis</a:t>
            </a:r>
          </a:p>
          <a:p>
            <a:r>
              <a:rPr lang="nl-NL" dirty="0"/>
              <a:t>Dek een open botbreuk af met een steriel verband of schone theedoek</a:t>
            </a:r>
          </a:p>
          <a:p>
            <a:r>
              <a:rPr lang="nl-NL" dirty="0"/>
              <a:t>Wat niet doen:</a:t>
            </a:r>
          </a:p>
          <a:p>
            <a:pPr lvl="1"/>
            <a:r>
              <a:rPr lang="nl-NL" dirty="0"/>
              <a:t>Niet eten en drinken </a:t>
            </a:r>
            <a:r>
              <a:rPr lang="nl-NL" dirty="0" err="1"/>
              <a:t>ivm</a:t>
            </a:r>
            <a:r>
              <a:rPr lang="nl-NL" dirty="0"/>
              <a:t> kans op operatie</a:t>
            </a:r>
          </a:p>
          <a:p>
            <a:pPr lvl="1"/>
            <a:r>
              <a:rPr lang="nl-NL" dirty="0"/>
              <a:t>Niet proberen recht te zetten of te verbinden</a:t>
            </a:r>
          </a:p>
          <a:p>
            <a:pPr lvl="1"/>
            <a:r>
              <a:rPr lang="nl-NL" dirty="0"/>
              <a:t>Niet koelen</a:t>
            </a:r>
          </a:p>
          <a:p>
            <a:pPr lvl="1"/>
            <a:r>
              <a:rPr lang="nl-NL" dirty="0"/>
              <a:t>Het slachtoffer niet laten bewegen</a:t>
            </a:r>
          </a:p>
          <a:p>
            <a:endParaRPr lang="nl-NL" dirty="0"/>
          </a:p>
        </p:txBody>
      </p:sp>
      <p:pic>
        <p:nvPicPr>
          <p:cNvPr id="12290" name="Picture 2" descr="Patiënt sneller geholpen bij verdenking van een botbreuk">
            <a:extLst>
              <a:ext uri="{FF2B5EF4-FFF2-40B4-BE49-F238E27FC236}">
                <a16:creationId xmlns:a16="http://schemas.microsoft.com/office/drawing/2014/main" id="{5FB28C70-1434-131F-8AF9-B99BCF7AEA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088" y="4438649"/>
            <a:ext cx="3576923" cy="200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8946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5DB2D9-2325-C622-6624-ED7E67489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Ontwrichting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41346E-39BD-9463-7955-17E1970C6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botten in het gewricht zijn uit elkaar geschoven</a:t>
            </a:r>
          </a:p>
          <a:p>
            <a:r>
              <a:rPr lang="nl-NL" dirty="0"/>
              <a:t>Symptomen:</a:t>
            </a:r>
            <a:endParaRPr lang="nl-NL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Er is sprake van veel pijn. </a:t>
            </a:r>
          </a:p>
          <a:p>
            <a:pPr lvl="1"/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Het lichaamsdeel staat in een abnormale stand. Zo kan een schouder bijvoorbeeld meer naar voren staan. </a:t>
            </a:r>
          </a:p>
          <a:p>
            <a:pPr lvl="1"/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Het lichaamsdeel kan niet goed bewogen worden. </a:t>
            </a:r>
          </a:p>
          <a:p>
            <a:pPr lvl="1"/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Soms is er een zichtbare wond, verkleuring of zwelling</a:t>
            </a:r>
          </a:p>
          <a:p>
            <a:pPr lvl="1"/>
            <a:endParaRPr lang="nl-NL" dirty="0"/>
          </a:p>
          <a:p>
            <a:endParaRPr lang="nl-NL" dirty="0"/>
          </a:p>
        </p:txBody>
      </p:sp>
      <p:pic>
        <p:nvPicPr>
          <p:cNvPr id="13314" name="Picture 2" descr="Ontwrichting van de schouder (schouderluxatie) - Pijn in de schouder -  Letsels door ongeval / trauma - Schouder - Orthopedie Herentals">
            <a:extLst>
              <a:ext uri="{FF2B5EF4-FFF2-40B4-BE49-F238E27FC236}">
                <a16:creationId xmlns:a16="http://schemas.microsoft.com/office/drawing/2014/main" id="{97953F5A-BBB6-4D6F-479F-BF48CC2CAD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350" y="4018344"/>
            <a:ext cx="3371850" cy="2101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35244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03FC2F-D3FF-2C0C-5638-7A102A68C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Behandeling ontwrichting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6AAF60-5ED4-C42D-7B88-2DCDEFC4F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Twijfel je over de ernst van het letsel en of er ook een botbreuk is? Handel dan zoals bij een botbreuk. 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Breng het slachtoffer naar het ziekenhuis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Koel 10 tot 20 minuten met een </a:t>
            </a:r>
            <a:r>
              <a:rPr lang="nl-NL" dirty="0" err="1">
                <a:latin typeface="Arial" panose="020B0604020202020204" pitchFamily="34" charset="0"/>
                <a:ea typeface="Calibri" panose="020F0502020204030204" pitchFamily="34" charset="0"/>
              </a:rPr>
              <a:t>coldpack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 of ijs gewikkeld in een theedoek (onderweg naar het ziekenhuis). Stop met koelen als de pijn toeneemt. 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Dek een wond zo steriel mogelijk af 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NIET DOEN:	</a:t>
            </a:r>
          </a:p>
          <a:p>
            <a:pPr lvl="1"/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Zelf het letsel zetten </a:t>
            </a:r>
          </a:p>
          <a:p>
            <a:pPr lvl="1"/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Het lichaamsdeel laten belasten </a:t>
            </a:r>
          </a:p>
          <a:p>
            <a:pPr lvl="1"/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Het slachtoffer laten eten of drinken </a:t>
            </a: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nl-NL" dirty="0"/>
          </a:p>
        </p:txBody>
      </p:sp>
      <p:pic>
        <p:nvPicPr>
          <p:cNvPr id="14338" name="Picture 2" descr="EHBO Tips CMHC">
            <a:extLst>
              <a:ext uri="{FF2B5EF4-FFF2-40B4-BE49-F238E27FC236}">
                <a16:creationId xmlns:a16="http://schemas.microsoft.com/office/drawing/2014/main" id="{67A5412D-B1D0-A4FC-3A39-2B32A60D49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5963" y="3786188"/>
            <a:ext cx="1762125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2750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C06351-C7B6-78E9-258D-2DF52CBA3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3AA593-A3C9-8430-A732-5D8800455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heb je deze les geleerd?</a:t>
            </a:r>
          </a:p>
          <a:p>
            <a:r>
              <a:rPr lang="nl-NL" dirty="0"/>
              <a:t>Zie bijlage les 5: Afsluiter  </a:t>
            </a:r>
          </a:p>
          <a:p>
            <a:r>
              <a:rPr lang="nl-NL" dirty="0"/>
              <a:t>Volgende week: hoofdstuk 7 Stoornissen in het bewustzijn </a:t>
            </a:r>
          </a:p>
          <a:p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0E15B951-3C46-A002-8B58-6F349A47F1C7}"/>
              </a:ext>
            </a:extLst>
          </p:cNvPr>
          <p:cNvSpPr txBox="1"/>
          <p:nvPr/>
        </p:nvSpPr>
        <p:spPr>
          <a:xfrm>
            <a:off x="6194066" y="4927601"/>
            <a:ext cx="2576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0070C0"/>
                </a:solidFill>
              </a:rPr>
              <a:t>Hoe controleer je iemands bewustzijn? </a:t>
            </a:r>
          </a:p>
        </p:txBody>
      </p:sp>
      <p:pic>
        <p:nvPicPr>
          <p:cNvPr id="1026" name="Picture 2" descr="Gedrag &amp; Bewustzijn » Tesorion Cybersecurity Solutions">
            <a:extLst>
              <a:ext uri="{FF2B5EF4-FFF2-40B4-BE49-F238E27FC236}">
                <a16:creationId xmlns:a16="http://schemas.microsoft.com/office/drawing/2014/main" id="{35B56CA9-58DC-9ABC-0792-E29C39010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4816" y="3648075"/>
            <a:ext cx="26098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9484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E13525-C939-7290-14C6-C38D1498B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Om te onthouden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8C42C6-E9B2-3CD6-93A2-BF6E04C75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Bij twijfel handel dan altijd als bij een breuk</a:t>
            </a:r>
          </a:p>
          <a:p>
            <a:r>
              <a:rPr lang="nl-NL" dirty="0"/>
              <a:t>Laat een lichaamsdeel niet belasten als het pijn doet</a:t>
            </a:r>
          </a:p>
          <a:p>
            <a:r>
              <a:rPr lang="nl-NL" dirty="0"/>
              <a:t>Zet botten of gewrichten niet zelf terug</a:t>
            </a:r>
          </a:p>
          <a:p>
            <a:r>
              <a:rPr lang="nl-NL" dirty="0"/>
              <a:t>Zorg dat wonden afgedekt zijn met steriel verband of een schone theedoek 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17410" name="Picture 2" descr="Wil je meer onthouden? Train je brein met deze 5 tips">
            <a:extLst>
              <a:ext uri="{FF2B5EF4-FFF2-40B4-BE49-F238E27FC236}">
                <a16:creationId xmlns:a16="http://schemas.microsoft.com/office/drawing/2014/main" id="{C58F29EC-2A70-2AEB-6234-4C229EF67A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6174" y="4121949"/>
            <a:ext cx="3838575" cy="2149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5810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9BDA37-DCD4-FB15-C722-D8F655BCB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313ED2-B0BE-BF94-12B2-8B0B6B56D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6386" name="Picture 2" descr="Open vragen stellen [uitleg &amp; beste voorbeelden] - #1 Kennisbank">
            <a:extLst>
              <a:ext uri="{FF2B5EF4-FFF2-40B4-BE49-F238E27FC236}">
                <a16:creationId xmlns:a16="http://schemas.microsoft.com/office/drawing/2014/main" id="{C125DC11-5710-BE11-8588-E4C0442832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0968" y="1226544"/>
            <a:ext cx="7235382" cy="4814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507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118FE0-28A0-F471-93FA-C7CBD9446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 voor de volgende les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EC1E087-C82B-576C-CD15-2D0B21E84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Hoofdstuk 6: Breuken en verstuikingen </a:t>
            </a:r>
          </a:p>
          <a:p>
            <a:r>
              <a:rPr lang="nl-NL" dirty="0"/>
              <a:t>Volgende les hoofdstuk 7: Stoornissen in het bewustzijn </a:t>
            </a:r>
          </a:p>
        </p:txBody>
      </p:sp>
      <p:pic>
        <p:nvPicPr>
          <p:cNvPr id="19458" name="Picture 2" descr="aan huiswerk heb ik een hekel | Imagens fofas, Desenhos sombreados,  Wallpapers bonitos">
            <a:extLst>
              <a:ext uri="{FF2B5EF4-FFF2-40B4-BE49-F238E27FC236}">
                <a16:creationId xmlns:a16="http://schemas.microsoft.com/office/drawing/2014/main" id="{C8EB0573-0108-361F-4443-E7E5ADD6D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8152" y="3586163"/>
            <a:ext cx="2556048" cy="2477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384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5E74E4-3815-1BD7-D7EE-9DDD2AE3F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we doen vandaag?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BBB1E6-A3AD-FE48-1FF6-9436F8DE9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weet je nog?</a:t>
            </a:r>
          </a:p>
          <a:p>
            <a:r>
              <a:rPr lang="nl-NL" dirty="0"/>
              <a:t>Bonusvraag</a:t>
            </a:r>
          </a:p>
          <a:p>
            <a:r>
              <a:rPr lang="nl-NL" dirty="0"/>
              <a:t>Leerdoelen</a:t>
            </a:r>
          </a:p>
          <a:p>
            <a:r>
              <a:rPr lang="nl-NL" dirty="0"/>
              <a:t>Uitleg hoofdstuk 6 bloedingen</a:t>
            </a:r>
          </a:p>
          <a:p>
            <a:r>
              <a:rPr lang="nl-NL" dirty="0"/>
              <a:t>Opdracht</a:t>
            </a:r>
          </a:p>
          <a:p>
            <a:r>
              <a:rPr lang="nl-NL" dirty="0"/>
              <a:t>Om te onthouden en vragen </a:t>
            </a:r>
          </a:p>
          <a:p>
            <a:r>
              <a:rPr lang="nl-NL" dirty="0"/>
              <a:t>Oefenen met vaardigheden volgens planning</a:t>
            </a:r>
          </a:p>
          <a:p>
            <a:r>
              <a:rPr lang="nl-NL" dirty="0"/>
              <a:t>Oefenen met scenario’s 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122" name="Picture 2" descr="Botbreuken en letselschadevergoeding? | Drost Letselschade ✓">
            <a:extLst>
              <a:ext uri="{FF2B5EF4-FFF2-40B4-BE49-F238E27FC236}">
                <a16:creationId xmlns:a16="http://schemas.microsoft.com/office/drawing/2014/main" id="{854EE1D9-1E41-A822-EF1A-9EB1136910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4468" y="4114799"/>
            <a:ext cx="436304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0463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E55CCB-B26D-EFE3-0621-6F29F1DBD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weten we nog?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480242-1B46-4044-0CD0-0CA7E91D9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Pak het a4 met de post-its</a:t>
            </a:r>
          </a:p>
          <a:p>
            <a:r>
              <a:rPr lang="nl-NL" dirty="0"/>
              <a:t>Schrijf op de post-its wat je nog weet van de vorige les, overleg ook met je groepsgenoten </a:t>
            </a:r>
          </a:p>
        </p:txBody>
      </p:sp>
      <p:pic>
        <p:nvPicPr>
          <p:cNvPr id="1026" name="Picture 2" descr="Free Post It Vector - (587 Gratis downloads)">
            <a:extLst>
              <a:ext uri="{FF2B5EF4-FFF2-40B4-BE49-F238E27FC236}">
                <a16:creationId xmlns:a16="http://schemas.microsoft.com/office/drawing/2014/main" id="{A2FAB007-9321-DFEB-180B-7CC6E140FD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875" y="3845239"/>
            <a:ext cx="3438566" cy="2403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7418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B93197-E046-2F3C-E937-6C4EB7B31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Bonusvraag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CE7341D-F072-E654-A1EC-E743C2F57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doe jij bij een mogelijke schedelbreuk?</a:t>
            </a:r>
          </a:p>
          <a:p>
            <a:r>
              <a:rPr lang="nl-NL" dirty="0"/>
              <a:t>Voer het stappenplan uit </a:t>
            </a:r>
          </a:p>
          <a:p>
            <a:r>
              <a:rPr lang="nl-NL" dirty="0"/>
              <a:t>Bel 112</a:t>
            </a:r>
          </a:p>
          <a:p>
            <a:r>
              <a:rPr lang="nl-NL" dirty="0"/>
              <a:t>Houd het slachtoffer in de positie waarin hij ligt</a:t>
            </a:r>
          </a:p>
          <a:p>
            <a:r>
              <a:rPr lang="nl-NL" dirty="0"/>
              <a:t>Bij braken leg het slachtoffer in de stabiele zijligging</a:t>
            </a:r>
          </a:p>
        </p:txBody>
      </p:sp>
      <p:pic>
        <p:nvPicPr>
          <p:cNvPr id="3074" name="Picture 2" descr="Hersenkneuzing / Contusio Cerebri / Traumatisch hersenletsel / Soorten  hersenletsel hersenaandoeningen | Hersenletsel-uitleg.nl">
            <a:extLst>
              <a:ext uri="{FF2B5EF4-FFF2-40B4-BE49-F238E27FC236}">
                <a16:creationId xmlns:a16="http://schemas.microsoft.com/office/drawing/2014/main" id="{9D81AC59-37D6-0D6A-DE7E-93656BDA02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9958" y="3429000"/>
            <a:ext cx="3748087" cy="2807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139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488ECD-90A1-66A1-1EA4-4D603CF12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9F5859-E8AD-8AA3-1A07-EFA366263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Je kan aangeven hoe je gewrichten kunt bewegen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Je kan een kneuzing of verstuiking herkennen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Je kan een botbreuk herkennen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Je kan een ontwrichting herkennen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Je kan een kneuzing of verstuiking verzorgen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Je kan uitleg en advies geven aan iemand met een gebroken of ontwricht lichaamsdeel</a:t>
            </a:r>
          </a:p>
          <a:p>
            <a:endParaRPr lang="nl-NL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22423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62F534-7845-ED73-930D-E19F9D6D9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Aandoeningen aan bewegingsapparaat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79D75C-666C-6100-AAB6-D1A5FDE5E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Kneuzing</a:t>
            </a:r>
          </a:p>
          <a:p>
            <a:r>
              <a:rPr lang="nl-NL" dirty="0"/>
              <a:t>Verstuiking</a:t>
            </a:r>
          </a:p>
          <a:p>
            <a:r>
              <a:rPr lang="nl-NL" dirty="0"/>
              <a:t>Ontwrichting </a:t>
            </a:r>
          </a:p>
          <a:p>
            <a:r>
              <a:rPr lang="nl-NL" dirty="0"/>
              <a:t>Breuken </a:t>
            </a:r>
          </a:p>
          <a:p>
            <a:endParaRPr lang="nl-NL" dirty="0"/>
          </a:p>
        </p:txBody>
      </p:sp>
      <p:pic>
        <p:nvPicPr>
          <p:cNvPr id="8194" name="Picture 2" descr="Eerste hulp bij kinderen (e-learning en praktijkles) Oranje Kruis  certificering - Zorgdidact - Webshop Anatomische Modellen">
            <a:extLst>
              <a:ext uri="{FF2B5EF4-FFF2-40B4-BE49-F238E27FC236}">
                <a16:creationId xmlns:a16="http://schemas.microsoft.com/office/drawing/2014/main" id="{4B2939A0-9163-8BF4-A7B1-C2AF900B74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100" y="3985344"/>
            <a:ext cx="3448050" cy="2286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6010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D06746-35FE-04DA-4FDD-F1D708C88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Kneuzingen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6948F4-4073-DB25-0D83-411FC7B62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Onderhuidse weefsel is kapot en er ontstaat een inwendige bloeding</a:t>
            </a:r>
          </a:p>
          <a:p>
            <a:r>
              <a:rPr lang="nl-NL" dirty="0"/>
              <a:t>Het slachtoffer heeft pijn die bij belasting erger wordt</a:t>
            </a:r>
          </a:p>
          <a:p>
            <a:r>
              <a:rPr lang="nl-NL" dirty="0"/>
              <a:t>Neem contact op met huisarts als:</a:t>
            </a:r>
          </a:p>
          <a:p>
            <a:pPr lvl="1"/>
            <a:r>
              <a:rPr lang="nl-NL" dirty="0"/>
              <a:t>Het slachtoffer geen 4 stappen kan zetten</a:t>
            </a:r>
          </a:p>
          <a:p>
            <a:pPr lvl="1"/>
            <a:r>
              <a:rPr lang="nl-NL" dirty="0"/>
              <a:t>De pijn erger wordt in de komende dagen</a:t>
            </a:r>
          </a:p>
          <a:p>
            <a:pPr lvl="1"/>
            <a:r>
              <a:rPr lang="nl-NL" dirty="0"/>
              <a:t>Als na 4 dagen de pijn niet minder is of het lichaamsdeel nog steeds niet belastbaar is </a:t>
            </a:r>
          </a:p>
        </p:txBody>
      </p:sp>
      <p:pic>
        <p:nvPicPr>
          <p:cNvPr id="9218" name="Picture 2" descr="Kneuzing | Zelfzorg.nl">
            <a:extLst>
              <a:ext uri="{FF2B5EF4-FFF2-40B4-BE49-F238E27FC236}">
                <a16:creationId xmlns:a16="http://schemas.microsoft.com/office/drawing/2014/main" id="{D0F74FEC-7D34-1675-85C7-0A0DD794CC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4457" y="4288762"/>
            <a:ext cx="3250209" cy="2150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9282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86CE36-00C0-2181-CECA-62B4DCEED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Behandeling kneuzing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377299-763F-0924-8CFC-894A47F70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Bij twijfel behandel je het letsel als een botbreuk. 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Doe sieraden af, zodat ze niet knellen bij zwelling. 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Koel de plek 10 tot 20 minuten onder lauw, zacht stromend water of met een </a:t>
            </a:r>
            <a:r>
              <a:rPr lang="nl-NL" dirty="0" err="1">
                <a:latin typeface="Arial" panose="020B0604020202020204" pitchFamily="34" charset="0"/>
                <a:ea typeface="Calibri" panose="020F0502020204030204" pitchFamily="34" charset="0"/>
              </a:rPr>
              <a:t>coldpack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. Wikkel de </a:t>
            </a:r>
            <a:r>
              <a:rPr lang="nl-NL" dirty="0" err="1">
                <a:latin typeface="Arial" panose="020B0604020202020204" pitchFamily="34" charset="0"/>
                <a:ea typeface="Calibri" panose="020F0502020204030204" pitchFamily="34" charset="0"/>
              </a:rPr>
              <a:t>coldpack</a:t>
            </a: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 ALTIJD in een theedoek en houd het nooit rechtstreeks tegen het letsel. 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Neem zo nodig contact op met de huisarts. </a:t>
            </a:r>
          </a:p>
          <a:p>
            <a:endParaRPr lang="nl-NL" dirty="0"/>
          </a:p>
        </p:txBody>
      </p:sp>
      <p:pic>
        <p:nvPicPr>
          <p:cNvPr id="10242" name="Picture 2" descr="Wanneer hot cold pack gebruiken? | Alleenpuur.nl">
            <a:extLst>
              <a:ext uri="{FF2B5EF4-FFF2-40B4-BE49-F238E27FC236}">
                <a16:creationId xmlns:a16="http://schemas.microsoft.com/office/drawing/2014/main" id="{DEB3A2F0-B3FD-2658-0734-E832F158F0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4738" y="3862388"/>
            <a:ext cx="3881437" cy="2582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056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604EC8-DDF9-5B22-E6E1-7CE41F824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Verstuiking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83A3F4B-EA82-7F3D-80AF-C1B5E6582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Omzwikken van het gewricht</a:t>
            </a:r>
          </a:p>
          <a:p>
            <a:r>
              <a:rPr lang="nl-NL" dirty="0"/>
              <a:t>Bloedvaten en weefsels kunnen scheuren</a:t>
            </a:r>
          </a:p>
          <a:p>
            <a:r>
              <a:rPr lang="nl-NL" dirty="0"/>
              <a:t>Gewrichtsbanden kunnen scheuren of oprekken</a:t>
            </a:r>
          </a:p>
          <a:p>
            <a:r>
              <a:rPr lang="nl-NL" dirty="0"/>
              <a:t>Het slachtoffer heeft pijn, vooral bij bepaalde bewegingen en belasten is onmogelijk</a:t>
            </a:r>
          </a:p>
          <a:p>
            <a:r>
              <a:rPr lang="nl-NL" dirty="0"/>
              <a:t>Je ziet vaak een zwelling</a:t>
            </a:r>
          </a:p>
          <a:p>
            <a:r>
              <a:rPr lang="nl-NL" dirty="0"/>
              <a:t>Ga na de huisarts als:</a:t>
            </a:r>
          </a:p>
          <a:p>
            <a:pPr lvl="1"/>
            <a:r>
              <a:rPr lang="nl-NL" dirty="0"/>
              <a:t>Het letsel na 4 dagen niet minder wordt </a:t>
            </a:r>
          </a:p>
          <a:p>
            <a:pPr lvl="1"/>
            <a:endParaRPr lang="nl-NL" dirty="0"/>
          </a:p>
          <a:p>
            <a:endParaRPr lang="nl-NL" dirty="0"/>
          </a:p>
        </p:txBody>
      </p:sp>
      <p:pic>
        <p:nvPicPr>
          <p:cNvPr id="11266" name="Picture 2" descr="Wat is het verschil tussen kneuzing en verstuiking? | EHBO-koffer.nl">
            <a:extLst>
              <a:ext uri="{FF2B5EF4-FFF2-40B4-BE49-F238E27FC236}">
                <a16:creationId xmlns:a16="http://schemas.microsoft.com/office/drawing/2014/main" id="{CD1E100E-BF9A-D822-8201-F48CA39A43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4110686"/>
            <a:ext cx="2951691" cy="2337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777436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797</TotalTime>
  <Words>776</Words>
  <Application>Microsoft Office PowerPoint</Application>
  <PresentationFormat>Breedbeeld</PresentationFormat>
  <Paragraphs>113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4" baseType="lpstr">
      <vt:lpstr>Arial</vt:lpstr>
      <vt:lpstr>Calibri</vt:lpstr>
      <vt:lpstr>Trebuchet MS</vt:lpstr>
      <vt:lpstr>Wingdings 3</vt:lpstr>
      <vt:lpstr>Facet</vt:lpstr>
      <vt:lpstr>Voorkomen van ongevallen en EHBO</vt:lpstr>
      <vt:lpstr>Wat gaan we doen vandaag? </vt:lpstr>
      <vt:lpstr>Wat weten we nog? </vt:lpstr>
      <vt:lpstr>Bonusvraag </vt:lpstr>
      <vt:lpstr>Leerdoelen</vt:lpstr>
      <vt:lpstr>Aandoeningen aan bewegingsapparaat</vt:lpstr>
      <vt:lpstr>Kneuzingen </vt:lpstr>
      <vt:lpstr>Behandeling kneuzing</vt:lpstr>
      <vt:lpstr>Verstuiking </vt:lpstr>
      <vt:lpstr>Behandeling verstuiking </vt:lpstr>
      <vt:lpstr>Botbreuken </vt:lpstr>
      <vt:lpstr>Symptomen van een botbreuk </vt:lpstr>
      <vt:lpstr>Behandeling botbreuk </vt:lpstr>
      <vt:lpstr>Ontwrichting</vt:lpstr>
      <vt:lpstr>Behandeling ontwrichting </vt:lpstr>
      <vt:lpstr>Opdracht </vt:lpstr>
      <vt:lpstr>Om te onthouden </vt:lpstr>
      <vt:lpstr>PowerPoint-presentatie</vt:lpstr>
      <vt:lpstr>Huiswerk voor de volgende les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Voorkomen van ongevallen en EHBO</dc:title>
  <dc:creator>Marloes Kemna</dc:creator>
  <cp:lastModifiedBy>Marloes Kemna</cp:lastModifiedBy>
  <cp:revision>8</cp:revision>
  <dcterms:created xsi:type="dcterms:W3CDTF">2022-08-19T03:56:30Z</dcterms:created>
  <dcterms:modified xsi:type="dcterms:W3CDTF">2022-08-20T11:47:29Z</dcterms:modified>
</cp:coreProperties>
</file>